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Caveat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0a93d52de_0_1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Cognitive bias: Individuals create their own "subjective social reality" from their perception of the input. Your brain takes incomplete and bad data and build wrong conclusions that you believe.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Expecting a member of a group to have certain characteristics without having actual information about that individual.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4" name="Google Shape;154;g50a93d52de_0_121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0a93d52de_0_18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cultural reasons (japanese culture as an example)</a:t>
            </a:r>
            <a:endParaRPr/>
          </a:p>
        </p:txBody>
      </p:sp>
      <p:sp>
        <p:nvSpPr>
          <p:cNvPr id="164" name="Google Shape;164;g50a93d52de_0_189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f25943b3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cultural reasons (japanese culture as an example)</a:t>
            </a:r>
            <a:endParaRPr/>
          </a:p>
        </p:txBody>
      </p:sp>
      <p:sp>
        <p:nvSpPr>
          <p:cNvPr id="174" name="Google Shape;174;g51f25943b3_0_10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a93d52de_0_183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a93d52de_0_18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Minorities, people who feel that they are not represented, that they are not like the others who are being successful (according to our cognitive bias)...</a:t>
            </a:r>
            <a:endParaRPr/>
          </a:p>
        </p:txBody>
      </p:sp>
      <p:sp>
        <p:nvSpPr>
          <p:cNvPr id="186" name="Google Shape;186;g50a93d52de_0_18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0a93d52de_0_1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 MIN to write down and put the compliments on a wall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 min to share experiences from the audience</a:t>
            </a:r>
            <a:endParaRPr/>
          </a:p>
        </p:txBody>
      </p:sp>
      <p:sp>
        <p:nvSpPr>
          <p:cNvPr id="197" name="Google Shape;197;g50a93d52de_0_158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a93d52de_0_1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brain is collecting bad data to build wrong conclusions and then become attached to it. Let’s reprogram our brains. </a:t>
            </a:r>
            <a:endParaRPr/>
          </a:p>
        </p:txBody>
      </p:sp>
      <p:sp>
        <p:nvSpPr>
          <p:cNvPr id="208" name="Google Shape;208;g50a93d52de_0_166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0a93d52de_0_2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brain is collecting bad data to build wrong conclusions and then become attached to it. Let’s reprogram our brains. </a:t>
            </a:r>
            <a:endParaRPr/>
          </a:p>
        </p:txBody>
      </p:sp>
      <p:sp>
        <p:nvSpPr>
          <p:cNvPr id="217" name="Google Shape;217;g50a93d52de_0_263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a93d52de_0_1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Talk about it and share your own failures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Watch your self-diminishing language (I’m just...)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Teach others what you know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Ask questions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Perspective check from a friend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List your accomplishments and own them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Practice accepting compliments</a:t>
            </a:r>
            <a:endParaRPr sz="1400"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Talk to your colleagues and get the perspective of  what is going on in the community/workplace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0a93d52de_0_128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0a93d52de_0_1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50a93d52de_0_150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0a93d52de_0_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50a93d52de_0_64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0a93d52de_0_2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50a93d52de_0_255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:notes"/>
          <p:cNvSpPr/>
          <p:nvPr>
            <p:ph idx="2" type="sldImg"/>
          </p:nvPr>
        </p:nvSpPr>
        <p:spPr>
          <a:xfrm>
            <a:off x="1107000" y="812520"/>
            <a:ext cx="5345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a93d52de_0_1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50a93d52de_0_174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0a93d52de_0_8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affects  more to minorities, people who feel that they are not represented, that they do not belong to</a:t>
            </a:r>
            <a:endParaRPr/>
          </a:p>
        </p:txBody>
      </p:sp>
      <p:sp>
        <p:nvSpPr>
          <p:cNvPr id="97" name="Google Shape;97;g50a93d52de_0_87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0a93d52de_0_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50a93d52de_0_98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b28fa726_0_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72b28fa726_0_5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b28fa726_0_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compliments are from someone who is lying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From  nice relatives who dont know what the hell they are talking about</a:t>
            </a:r>
            <a:endParaRPr/>
          </a:p>
        </p:txBody>
      </p:sp>
      <p:sp>
        <p:nvSpPr>
          <p:cNvPr id="125" name="Google Shape;125;g72b28fa726_0_21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a93d52de_0_1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We have less satisfaction in our lives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We waste time over-preparing and worrying instead of doing good work and having fun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We are less effective as colleagues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We ask for less money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We don't ask for challenges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We don't ask for promotions or apply for jobs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0a93d52de_0_114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0a93d52de_0_2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have less satisfaction in our lives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waste time over-preparing and worrying instead of doing good work and having fun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are less effective as colleagues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ask for less money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don't ask for challenges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don't ask for promotions or apply for jobs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50a93d52de_0_241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57200" y="120348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20348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20348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457200" y="120348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4674240" y="120348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3902760" y="1590840"/>
            <a:ext cx="4952400" cy="54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20348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82994" r="0" t="61337"/>
          <a:stretch/>
        </p:blipFill>
        <p:spPr>
          <a:xfrm>
            <a:off x="7588080" y="3154680"/>
            <a:ext cx="1555563" cy="198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38" cy="514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3902760" y="1590840"/>
            <a:ext cx="49524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20348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neil-gaiman.tumblr.com/post/160603396711/hi-i-read-that-youve-dealt-with-with-impostor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iamremarkable.withgoogle.com/" TargetMode="External"/><Relationship Id="rId5" Type="http://schemas.openxmlformats.org/officeDocument/2006/relationships/hyperlink" Target="https://vimeo.com/287980808" TargetMode="External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adainitiative.org/continue-our-work/impostor-syndrome-training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3902760" y="1590840"/>
            <a:ext cx="4952520" cy="116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Overcoming </a:t>
            </a:r>
            <a:br>
              <a:rPr b="0" i="0" lang="en-GB" sz="1800" u="none" cap="none" strike="noStrike"/>
            </a:br>
            <a:r>
              <a:rPr b="1" i="0" lang="en-GB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Impostor</a:t>
            </a:r>
            <a:r>
              <a:rPr b="0" i="0" lang="en-GB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Syndrome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3902760" y="2757240"/>
            <a:ext cx="5050800" cy="7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based on the Ada Initiative workshop http://adainitiative.org CC BY-SA &lt;-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853613" y="3705485"/>
            <a:ext cx="5050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55CC"/>
                </a:solidFill>
              </a:rPr>
              <a:t>A. Rosa Castillo</a:t>
            </a:r>
            <a:endParaRPr>
              <a:solidFill>
                <a:srgbClr val="1155CC"/>
              </a:solidFill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@rosacastilloPhD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www.linkedin.com/in/arosacastillo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725" y="1098850"/>
            <a:ext cx="1658400" cy="1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5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-9720" y="364680"/>
            <a:ext cx="7625400" cy="9066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WHY?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25850" y="1700825"/>
            <a:ext cx="6030900" cy="234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Perfection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●"/>
            </a:pPr>
            <a:r>
              <a:rPr lang="en-GB" sz="1800">
                <a:solidFill>
                  <a:srgbClr val="FF9900"/>
                </a:solidFill>
              </a:rPr>
              <a:t>Cognitive bias</a:t>
            </a:r>
            <a:endParaRPr sz="1800"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Fear of failure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Stereotypes in society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Unconscious bias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Self-esteem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Minorities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https://implicit.harvard.edu/implicit/takeatest.html</a:t>
            </a:r>
            <a:endParaRPr sz="18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325" y="1396798"/>
            <a:ext cx="2349900" cy="2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6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WHY?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87875" y="1416300"/>
            <a:ext cx="3166800" cy="10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Dunning–Kruger (1999)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175" y="1416299"/>
            <a:ext cx="4958451" cy="27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7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WHY?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287875" y="1416300"/>
            <a:ext cx="3166800" cy="10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Dunning–Kruger (1999)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0" l="0" r="24896" t="13554"/>
          <a:stretch/>
        </p:blipFill>
        <p:spPr>
          <a:xfrm>
            <a:off x="2379825" y="1532800"/>
            <a:ext cx="5085926" cy="28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258650" y="4395000"/>
            <a:ext cx="2130300" cy="37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Jessica Rose Conference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411120"/>
            <a:ext cx="7397640" cy="4350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237240" y="4187880"/>
            <a:ext cx="6888240" cy="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Neil Gaiman on Impostor Syndrome: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http://neil-gaiman.tumblr.com/post/160603396711/hi-i-read-that-youve-dealt-with-with-impostor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228600"/>
            <a:ext cx="6282000" cy="38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30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EXERCISE 1: </a:t>
            </a:r>
            <a:r>
              <a:rPr lang="en-GB" sz="2400">
                <a:solidFill>
                  <a:srgbClr val="FFFFFF"/>
                </a:solidFill>
              </a:rPr>
              <a:t>TAKE A COMPLIMENT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850" y="1661200"/>
            <a:ext cx="2105312" cy="182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625" y="1903218"/>
            <a:ext cx="1695960" cy="169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2796275" y="1485800"/>
            <a:ext cx="3306600" cy="25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“You are a good listener.“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“You work hard.“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“You did really great in the meeting.“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“I liked your input earlier, it gave us some good ideas.“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“Great idea in solving the bug.“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1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EXERCISE 2: </a:t>
            </a:r>
            <a:r>
              <a:rPr lang="en-GB" sz="2400">
                <a:solidFill>
                  <a:srgbClr val="FFFFFF"/>
                </a:solidFill>
              </a:rPr>
              <a:t>FIGHT NEGATIVE THOUGHTS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200" y="1061275"/>
            <a:ext cx="5927805" cy="395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2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95" y="0"/>
            <a:ext cx="76548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4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3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-9720" y="364680"/>
            <a:ext cx="7625400" cy="9066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HOW TO DEAL WITH IT?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410825" y="1639925"/>
            <a:ext cx="7509900" cy="2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TALK AND SHARE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WATCH YOUR LANGUAGE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TEACH OTHERS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QUESTIONS? → ASK!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REQUEST FEEDBACK FROM FRIENDS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BELIEVE IN YOUR ACCOMPLISHMENTS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ACCEPT COMPLIMENTS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AutoNum type="arabicPeriod"/>
            </a:pPr>
            <a:r>
              <a:rPr lang="en-GB">
                <a:solidFill>
                  <a:schemeClr val="dk1"/>
                </a:solidFill>
              </a:rPr>
              <a:t>GET INVOLVED IN THE COMMUNITY</a:t>
            </a:r>
            <a:endParaRPr>
              <a:solidFill>
                <a:schemeClr val="dk1"/>
              </a:solidFill>
            </a:endParaRPr>
          </a:p>
          <a:p>
            <a:pPr indent="-380519" lvl="0" marL="457200" rtl="0" algn="l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400"/>
              <a:buAutoNum type="arabicPeriod"/>
            </a:pPr>
            <a:r>
              <a:rPr lang="en-GB">
                <a:solidFill>
                  <a:srgbClr val="B4A7D6"/>
                </a:solidFill>
              </a:rPr>
              <a:t>INCREASE DIVERSITY!!</a:t>
            </a:r>
            <a:endParaRPr>
              <a:solidFill>
                <a:srgbClr val="B4A7D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600" y="1426575"/>
            <a:ext cx="3398875" cy="29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4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AND REMEMBER...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877650" y="1612450"/>
            <a:ext cx="6449700" cy="2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are GREAT just the way you are!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44444"/>
                </a:solidFill>
              </a:rPr>
              <a:t>Stop believing that lie that says we must be THE expert</a:t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44444"/>
                </a:solidFill>
              </a:rPr>
              <a:t>Be proud of your Voice &amp; accomplishments</a:t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44444"/>
                </a:solidFill>
              </a:rPr>
              <a:t>You’re an important piece of the puzzle and…</a:t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44444"/>
                </a:solidFill>
              </a:rPr>
              <a:t>….  you are NOT out there all ALONE!</a:t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100" y="1403900"/>
            <a:ext cx="2364075" cy="239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7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755900" y="1446100"/>
            <a:ext cx="5718600" cy="24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15 min: Introduction &amp; co.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25 min: Understanding the impostor syndrome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15 min: “Take a compliment” exercise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1 min: Homework: “Combating negative thoughts” exercise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05 min: Wrap-up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-9720" y="364680"/>
            <a:ext cx="7625400" cy="9066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WORKSHOP </a:t>
            </a:r>
            <a:r>
              <a:rPr lang="en-GB" sz="2400">
                <a:solidFill>
                  <a:srgbClr val="FFFFFF"/>
                </a:solidFill>
              </a:rPr>
              <a:t>AGENDA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40000" y="3684960"/>
            <a:ext cx="6048000" cy="707100"/>
          </a:xfrm>
          <a:prstGeom prst="rect">
            <a:avLst/>
          </a:prstGeom>
          <a:noFill/>
          <a:ln cap="flat" cmpd="sng" w="76200">
            <a:solidFill>
              <a:srgbClr val="16D4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Goal: to identify and to deal with the impostor syndrome.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575" y="1425450"/>
            <a:ext cx="2105313" cy="210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5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RESOURCES</a:t>
            </a:r>
            <a:r>
              <a:rPr lang="en-GB" sz="2400">
                <a:solidFill>
                  <a:srgbClr val="FFFFFF"/>
                </a:solidFill>
              </a:rPr>
              <a:t>...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877650" y="1688650"/>
            <a:ext cx="6449700" cy="2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“Life in Code” Ellen Ullman,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“La asertividad”, Olga Castanyer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Initiative: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https://iamremarkable.withgoogle.com/</a:t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44444"/>
                </a:solidFill>
              </a:rPr>
              <a:t>Talk about impostor syndrome(@jesslynnrose) :</a:t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https://vimeo.com/287980808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624" y="2124357"/>
            <a:ext cx="2469349" cy="1707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4265850" y="918475"/>
            <a:ext cx="4653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5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Denise Paolucci: “Overcoming Impostor Syndrome” (linux.conf.au 2013)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Julie Pagano: “It's Dangerous to Go Alone” (PyCon 2014)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Mood Gym: https://moodgym.anu.edu.au/welcome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Slides, handout, guide for this workshop: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http://adainitiative.org/continue-our-work/impostor-syndrome-training/</a:t>
            </a:r>
            <a:endParaRPr>
              <a:solidFill>
                <a:schemeClr val="dk1"/>
              </a:solidFill>
            </a:endParaRPr>
          </a:p>
          <a:p>
            <a:pPr indent="-31715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Timea Turdean (WTM Vienna)</a:t>
            </a:r>
            <a:endParaRPr>
              <a:solidFill>
                <a:schemeClr val="dk1"/>
              </a:solidFill>
            </a:endParaRPr>
          </a:p>
          <a:p>
            <a:pPr indent="-31715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Jessica Rose Talk</a:t>
            </a:r>
            <a:br>
              <a:rPr lang="en-GB" sz="1800">
                <a:solidFill>
                  <a:schemeClr val="dk1"/>
                </a:solidFill>
              </a:rPr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525" y="671721"/>
            <a:ext cx="2434595" cy="8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400" y="160762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1452600" y="449025"/>
            <a:ext cx="62388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MANY THANKS!!</a:t>
            </a:r>
            <a:endParaRPr b="1" sz="4800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526900" y="3672960"/>
            <a:ext cx="5050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@rosacastilloPhD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arosacastillo@protonmail.com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www.linkedin.com/in/arosacastillo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8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	WHO ARE YOU?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25" y="1224625"/>
            <a:ext cx="3918406" cy="32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5732544" y="1774687"/>
            <a:ext cx="1349981" cy="25585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66666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9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4200" y="432000"/>
            <a:ext cx="3097800" cy="42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5">
            <a:alphaModFix/>
          </a:blip>
          <a:srcRect b="22636" l="0" r="0" t="0"/>
          <a:stretch/>
        </p:blipFill>
        <p:spPr>
          <a:xfrm>
            <a:off x="936000" y="504000"/>
            <a:ext cx="3430080" cy="400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0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SYMPTOMS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310" y="1271275"/>
            <a:ext cx="7101360" cy="361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MORE </a:t>
            </a:r>
            <a:r>
              <a:rPr lang="en-GB" sz="2400">
                <a:solidFill>
                  <a:srgbClr val="FFFFFF"/>
                </a:solidFill>
              </a:rPr>
              <a:t>SYMPTOMS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747825" y="1532375"/>
            <a:ext cx="6269400" cy="19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You’re an over-worker.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You’re described as a perfectionist.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You avoid showing confidence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You focus more on what you haven’t done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699" y="1532375"/>
            <a:ext cx="3395451" cy="22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2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-9725" y="364675"/>
            <a:ext cx="7625400" cy="6213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TYPICAL </a:t>
            </a:r>
            <a:r>
              <a:rPr lang="en-GB" sz="2400">
                <a:solidFill>
                  <a:schemeClr val="lt1"/>
                </a:solidFill>
              </a:rPr>
              <a:t>IMPOSTOR</a:t>
            </a:r>
            <a:r>
              <a:rPr lang="en-GB" sz="2400">
                <a:solidFill>
                  <a:srgbClr val="FFFFFF"/>
                </a:solidFill>
              </a:rPr>
              <a:t> THOUGHTS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747825" y="1532375"/>
            <a:ext cx="4752300" cy="19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You associate praise with charm over actual talent: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</a:rPr>
              <a:t>“He or she is lying”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</a:rPr>
              <a:t>“They don´t know what the hell they are talking about”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850" y="1475861"/>
            <a:ext cx="3039599" cy="202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3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-9720" y="364680"/>
            <a:ext cx="7625400" cy="9066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MORE THOUGHTS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104000" y="1693375"/>
            <a:ext cx="4347300" cy="24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“I am not good enough”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“They will find out that I don’t know most of the things”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“I am a fraud”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“I don’t belong here”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“I am not like them”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“I have no idea what I am doing”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More contributions??</a:t>
            </a:r>
            <a:endParaRPr sz="18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0" y="1271275"/>
            <a:ext cx="3798350" cy="37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4"/>
          <p:cNvSpPr txBox="1"/>
          <p:nvPr/>
        </p:nvSpPr>
        <p:spPr>
          <a:xfrm>
            <a:off x="0" y="0"/>
            <a:ext cx="914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83825" r="0" t="60708"/>
          <a:stretch/>
        </p:blipFill>
        <p:spPr>
          <a:xfrm>
            <a:off x="7663680" y="3121920"/>
            <a:ext cx="1479600" cy="20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-9720" y="364680"/>
            <a:ext cx="7625400" cy="906600"/>
          </a:xfrm>
          <a:prstGeom prst="rect">
            <a:avLst/>
          </a:prstGeom>
          <a:solidFill>
            <a:srgbClr val="547EC0">
              <a:alpha val="8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CONSEQUENCES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1117450" y="1610425"/>
            <a:ext cx="6498300" cy="292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have less satisfaction in our lives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waste time over-preparing and worrying instead of doing good work and having fun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are less effective as colleagues, not as employees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ask for less money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don't ask for challenges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don't ask for promotions or apply for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